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sldIdLst>
    <p:sldId id="256" r:id="rId2"/>
    <p:sldId id="257" r:id="rId3"/>
    <p:sldId id="259" r:id="rId4"/>
    <p:sldId id="260" r:id="rId5"/>
    <p:sldId id="261" r:id="rId6"/>
    <p:sldId id="262" r:id="rId7"/>
    <p:sldId id="263" r:id="rId8"/>
    <p:sldId id="264" r:id="rId9"/>
    <p:sldId id="265" r:id="rId10"/>
    <p:sldId id="266" r:id="rId11"/>
    <p:sldId id="269" r:id="rId12"/>
    <p:sldId id="268" r:id="rId13"/>
    <p:sldId id="267" r:id="rId14"/>
    <p:sldId id="276" r:id="rId15"/>
    <p:sldId id="271" r:id="rId16"/>
    <p:sldId id="272" r:id="rId17"/>
    <p:sldId id="275" r:id="rId18"/>
    <p:sldId id="274" r:id="rId19"/>
    <p:sldId id="273"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F82C6AC-5F45-40A9-B82A-584E710C6FA8}">
          <p14:sldIdLst>
            <p14:sldId id="256"/>
            <p14:sldId id="257"/>
            <p14:sldId id="259"/>
            <p14:sldId id="260"/>
            <p14:sldId id="261"/>
            <p14:sldId id="262"/>
            <p14:sldId id="263"/>
            <p14:sldId id="264"/>
            <p14:sldId id="265"/>
            <p14:sldId id="266"/>
            <p14:sldId id="269"/>
            <p14:sldId id="268"/>
            <p14:sldId id="267"/>
            <p14:sldId id="276"/>
            <p14:sldId id="271"/>
            <p14:sldId id="272"/>
            <p14:sldId id="275"/>
            <p14:sldId id="274"/>
            <p14:sldId id="273"/>
            <p14:sldId id="27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250" autoAdjust="0"/>
    <p:restoredTop sz="94660"/>
  </p:normalViewPr>
  <p:slideViewPr>
    <p:cSldViewPr>
      <p:cViewPr varScale="1">
        <p:scale>
          <a:sx n="70" d="100"/>
          <a:sy n="70" d="100"/>
        </p:scale>
        <p:origin x="74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786270-3CC8-452C-848C-D1E2ED180A5B}" type="datetimeFigureOut">
              <a:rPr lang="en-US" smtClean="0"/>
              <a:t>6/12/2014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33B1B9-AFC8-4AD8-845C-B992FD110140}" type="slidenum">
              <a:rPr lang="en-US" smtClean="0"/>
              <a:t>‹#›</a:t>
            </a:fld>
            <a:endParaRPr lang="en-US"/>
          </a:p>
        </p:txBody>
      </p:sp>
    </p:spTree>
    <p:extLst>
      <p:ext uri="{BB962C8B-B14F-4D97-AF65-F5344CB8AC3E}">
        <p14:creationId xmlns:p14="http://schemas.microsoft.com/office/powerpoint/2010/main" val="3473946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33B1B9-AFC8-4AD8-845C-B992FD110140}" type="slidenum">
              <a:rPr lang="en-US" smtClean="0"/>
              <a:t>2</a:t>
            </a:fld>
            <a:endParaRPr lang="en-US"/>
          </a:p>
        </p:txBody>
      </p:sp>
    </p:spTree>
    <p:extLst>
      <p:ext uri="{BB962C8B-B14F-4D97-AF65-F5344CB8AC3E}">
        <p14:creationId xmlns:p14="http://schemas.microsoft.com/office/powerpoint/2010/main" val="18515166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92D063D9-4BCA-4C36-AB7A-D80F70A927C2}" type="datetimeFigureOut">
              <a:rPr lang="en-US" smtClean="0"/>
              <a:t>6/12/2014</a:t>
            </a:fld>
            <a:endParaRPr lang="en-US" dirty="0"/>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dirty="0"/>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2733B13D-D4C0-4671-8C70-151D24144266}" type="slidenum">
              <a:rPr lang="en-US" smtClean="0"/>
              <a:t>‹#›</a:t>
            </a:fld>
            <a:endParaRPr lang="en-US" dirty="0"/>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D063D9-4BCA-4C36-AB7A-D80F70A927C2}" type="datetimeFigureOut">
              <a:rPr lang="en-US" smtClean="0"/>
              <a:t>6/12/2014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33B13D-D4C0-4671-8C70-151D2414426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D063D9-4BCA-4C36-AB7A-D80F70A927C2}" type="datetimeFigureOut">
              <a:rPr lang="en-US" smtClean="0"/>
              <a:t>6/12/2014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33B13D-D4C0-4671-8C70-151D24144266}"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D063D9-4BCA-4C36-AB7A-D80F70A927C2}" type="datetimeFigureOut">
              <a:rPr lang="en-US" smtClean="0"/>
              <a:t>6/12/2014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33B13D-D4C0-4671-8C70-151D24144266}"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D063D9-4BCA-4C36-AB7A-D80F70A927C2}" type="datetimeFigureOut">
              <a:rPr lang="en-US" smtClean="0"/>
              <a:t>6/12/2014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33B13D-D4C0-4671-8C70-151D24144266}"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2D063D9-4BCA-4C36-AB7A-D80F70A927C2}" type="datetimeFigureOut">
              <a:rPr lang="en-US" smtClean="0"/>
              <a:t>6/12/2014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33B13D-D4C0-4671-8C70-151D24144266}" type="slidenum">
              <a:rPr lang="en-US" smtClean="0"/>
              <a:t>‹#›</a:t>
            </a:fld>
            <a:endParaRPr lang="en-US" dirty="0"/>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2D063D9-4BCA-4C36-AB7A-D80F70A927C2}" type="datetimeFigureOut">
              <a:rPr lang="en-US" smtClean="0"/>
              <a:t>6/12/2014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33B13D-D4C0-4671-8C70-151D24144266}" type="slidenum">
              <a:rPr lang="en-US" smtClean="0"/>
              <a:t>‹#›</a:t>
            </a:fld>
            <a:endParaRPr lang="en-US" dirty="0"/>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D063D9-4BCA-4C36-AB7A-D80F70A927C2}" type="datetimeFigureOut">
              <a:rPr lang="en-US" smtClean="0"/>
              <a:t>6/12/2014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33B13D-D4C0-4671-8C70-151D24144266}"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D063D9-4BCA-4C36-AB7A-D80F70A927C2}" type="datetimeFigureOut">
              <a:rPr lang="en-US" smtClean="0"/>
              <a:t>6/12/2014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33B13D-D4C0-4671-8C70-151D2414426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063D9-4BCA-4C36-AB7A-D80F70A927C2}" type="datetimeFigureOut">
              <a:rPr lang="en-US" smtClean="0"/>
              <a:t>6/12/2014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33B13D-D4C0-4671-8C70-151D24144266}"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063D9-4BCA-4C36-AB7A-D80F70A927C2}" type="datetimeFigureOut">
              <a:rPr lang="en-US" smtClean="0"/>
              <a:t>6/12/2014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33B13D-D4C0-4671-8C70-151D24144266}"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92D063D9-4BCA-4C36-AB7A-D80F70A927C2}" type="datetimeFigureOut">
              <a:rPr lang="en-US" smtClean="0"/>
              <a:t>6/12/2014</a:t>
            </a:fld>
            <a:endParaRPr lang="en-US" dirty="0"/>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dirty="0"/>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2733B13D-D4C0-4671-8C70-151D24144266}"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Connections	</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Samantha Holmes</a:t>
            </a:r>
          </a:p>
          <a:p>
            <a:r>
              <a:rPr lang="en-US" dirty="0" smtClean="0"/>
              <a:t>McCormick</a:t>
            </a:r>
          </a:p>
          <a:p>
            <a:r>
              <a:rPr lang="en-US" dirty="0" smtClean="0"/>
              <a:t>LA9</a:t>
            </a:r>
          </a:p>
          <a:p>
            <a:r>
              <a:rPr lang="en-US" dirty="0" smtClean="0"/>
              <a:t>10 June 2014</a:t>
            </a:r>
          </a:p>
        </p:txBody>
      </p:sp>
    </p:spTree>
    <p:extLst>
      <p:ext uri="{BB962C8B-B14F-4D97-AF65-F5344CB8AC3E}">
        <p14:creationId xmlns:p14="http://schemas.microsoft.com/office/powerpoint/2010/main" val="3691978114"/>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r>
              <a:rPr lang="en-US" u="sng" dirty="0"/>
              <a:t>Harrison Bergeron</a:t>
            </a:r>
            <a:br>
              <a:rPr lang="en-US" u="sng" dirty="0"/>
            </a:br>
            <a:r>
              <a:rPr lang="en-US" sz="2400" dirty="0"/>
              <a:t>By: Kurt Vonnegut Jr.</a:t>
            </a:r>
          </a:p>
        </p:txBody>
      </p:sp>
      <p:sp>
        <p:nvSpPr>
          <p:cNvPr id="3" name="Content Placeholder 2"/>
          <p:cNvSpPr>
            <a:spLocks noGrp="1"/>
          </p:cNvSpPr>
          <p:nvPr>
            <p:ph idx="1"/>
          </p:nvPr>
        </p:nvSpPr>
        <p:spPr>
          <a:solidFill>
            <a:schemeClr val="bg1"/>
          </a:solidFill>
        </p:spPr>
        <p:txBody>
          <a:bodyPr>
            <a:normAutofit lnSpcReduction="10000"/>
          </a:bodyPr>
          <a:lstStyle/>
          <a:p>
            <a:pPr marL="0" indent="0">
              <a:buNone/>
            </a:pPr>
            <a:r>
              <a:rPr lang="en-US" dirty="0" smtClean="0"/>
              <a:t>	People are constantly being forced to change in order to fit into the status quo. As the main character in </a:t>
            </a:r>
            <a:r>
              <a:rPr lang="en-US" i="1" dirty="0" smtClean="0"/>
              <a:t>Harrison Bergeron </a:t>
            </a:r>
            <a:r>
              <a:rPr lang="en-US" dirty="0" smtClean="0"/>
              <a:t>experiences, it is very hard to be a “perfect mold” of a societal person, and everyone should get to be themselves. This is also what the quote from the song, </a:t>
            </a:r>
            <a:r>
              <a:rPr lang="en-US" i="1" dirty="0" smtClean="0"/>
              <a:t>I want to be free</a:t>
            </a:r>
            <a:r>
              <a:rPr lang="en-US" dirty="0" smtClean="0"/>
              <a:t>, tells us, because people should not be forced to fit into a particular mold, they should just get to be themselves. The picture </a:t>
            </a:r>
            <a:r>
              <a:rPr lang="en-US" i="1" dirty="0" smtClean="0"/>
              <a:t>Don’t want to fit in in </a:t>
            </a:r>
            <a:r>
              <a:rPr lang="en-US" dirty="0" smtClean="0"/>
              <a:t>portrays this same scenario, but in a more realistic manner. Nobody should have to change in order to fit into societies mold. </a:t>
            </a:r>
            <a:endParaRPr lang="en-US" dirty="0"/>
          </a:p>
        </p:txBody>
      </p:sp>
    </p:spTree>
    <p:extLst>
      <p:ext uri="{BB962C8B-B14F-4D97-AF65-F5344CB8AC3E}">
        <p14:creationId xmlns:p14="http://schemas.microsoft.com/office/powerpoint/2010/main" val="1066574477"/>
      </p:ext>
    </p:extLst>
  </p:cSld>
  <p:clrMapOvr>
    <a:masterClrMapping/>
  </p:clrMapOvr>
  <mc:AlternateContent xmlns:mc="http://schemas.openxmlformats.org/markup-compatibility/2006" xmlns:p14="http://schemas.microsoft.com/office/powerpoint/2010/main">
    <mc:Choice Requires="p14">
      <p:transition spd="slow" p14:dur="3900">
        <p14:glitte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r>
              <a:rPr lang="en-US" u="sng" dirty="0" smtClean="0"/>
              <a:t>Animal Farm</a:t>
            </a:r>
            <a:br>
              <a:rPr lang="en-US" u="sng" dirty="0" smtClean="0"/>
            </a:br>
            <a:r>
              <a:rPr lang="en-US" sz="2400" dirty="0" smtClean="0"/>
              <a:t>By: George Orwell</a:t>
            </a:r>
            <a:endParaRPr lang="en-US" u="sng" dirty="0"/>
          </a:p>
        </p:txBody>
      </p:sp>
      <p:sp>
        <p:nvSpPr>
          <p:cNvPr id="3" name="Content Placeholder 2"/>
          <p:cNvSpPr>
            <a:spLocks noGrp="1"/>
          </p:cNvSpPr>
          <p:nvPr>
            <p:ph idx="1"/>
          </p:nvPr>
        </p:nvSpPr>
        <p:spPr>
          <a:solidFill>
            <a:schemeClr val="bg1"/>
          </a:solidFill>
        </p:spPr>
        <p:txBody>
          <a:bodyPr/>
          <a:lstStyle/>
          <a:p>
            <a:r>
              <a:rPr lang="en-US" dirty="0" smtClean="0"/>
              <a:t>In the hands of some people, power quickly becomes corruption. In, </a:t>
            </a:r>
            <a:r>
              <a:rPr lang="en-US" i="1" dirty="0" smtClean="0"/>
              <a:t>Animal Farm</a:t>
            </a:r>
            <a:r>
              <a:rPr lang="en-US" dirty="0" smtClean="0"/>
              <a:t>, by George Orwell, Napoleon's power, granted to him by the other animals, quickly corrupts him and those closest to him. This forces the other animals to suffer under rough conditions, and makes it very difficult to thrive.</a:t>
            </a:r>
          </a:p>
          <a:p>
            <a:pPr marL="0" indent="0">
              <a:buNone/>
            </a:pPr>
            <a:r>
              <a:rPr lang="en-US" dirty="0" smtClean="0"/>
              <a:t> </a:t>
            </a:r>
          </a:p>
          <a:p>
            <a:pPr marL="0" indent="0" algn="ctr">
              <a:buNone/>
            </a:pPr>
            <a:r>
              <a:rPr lang="en-US" dirty="0" smtClean="0"/>
              <a:t>“</a:t>
            </a:r>
            <a:r>
              <a:rPr lang="en-US" dirty="0"/>
              <a:t>“all animals are equal, but some...are more equal than others” </a:t>
            </a:r>
            <a:r>
              <a:rPr lang="en-US" dirty="0" smtClean="0"/>
              <a:t>(Orwell 134</a:t>
            </a:r>
            <a:r>
              <a:rPr lang="en-US" dirty="0"/>
              <a:t>)</a:t>
            </a:r>
            <a:r>
              <a:rPr lang="en-US" dirty="0" smtClean="0"/>
              <a:t>”</a:t>
            </a:r>
            <a:endParaRPr lang="en-US" dirty="0"/>
          </a:p>
        </p:txBody>
      </p:sp>
    </p:spTree>
    <p:extLst>
      <p:ext uri="{BB962C8B-B14F-4D97-AF65-F5344CB8AC3E}">
        <p14:creationId xmlns:p14="http://schemas.microsoft.com/office/powerpoint/2010/main" val="1359930131"/>
      </p:ext>
    </p:extLst>
  </p:cSld>
  <p:clrMapOvr>
    <a:masterClrMapping/>
  </p:clrMapOvr>
  <mc:AlternateContent xmlns:mc="http://schemas.openxmlformats.org/markup-compatibility/2006" xmlns:p14="http://schemas.microsoft.com/office/powerpoint/2010/main">
    <mc:Choice Requires="p14">
      <p:transition spd="slow" p14:dur="2000">
        <p14:shred/>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r>
              <a:rPr lang="en-US" u="sng" dirty="0" smtClean="0"/>
              <a:t>Animal Farm</a:t>
            </a:r>
            <a:br>
              <a:rPr lang="en-US" u="sng" dirty="0" smtClean="0"/>
            </a:br>
            <a:r>
              <a:rPr lang="en-US" sz="2400" dirty="0" smtClean="0"/>
              <a:t>By: George Orwell</a:t>
            </a:r>
            <a:endParaRPr lang="en-US" u="sng" dirty="0"/>
          </a:p>
        </p:txBody>
      </p:sp>
      <p:sp>
        <p:nvSpPr>
          <p:cNvPr id="3" name="Content Placeholder 2"/>
          <p:cNvSpPr>
            <a:spLocks noGrp="1"/>
          </p:cNvSpPr>
          <p:nvPr>
            <p:ph sz="quarter" idx="13"/>
          </p:nvPr>
        </p:nvSpPr>
        <p:spPr>
          <a:xfrm>
            <a:off x="841248" y="2039112"/>
            <a:ext cx="3657600" cy="2456688"/>
          </a:xfrm>
          <a:solidFill>
            <a:schemeClr val="bg1"/>
          </a:solidFill>
        </p:spPr>
        <p:txBody>
          <a:bodyPr>
            <a:normAutofit/>
          </a:bodyPr>
          <a:lstStyle/>
          <a:p>
            <a:pPr marL="0" indent="0" algn="ctr">
              <a:buNone/>
            </a:pPr>
            <a:r>
              <a:rPr lang="en-US" sz="1800" dirty="0" smtClean="0"/>
              <a:t> </a:t>
            </a:r>
            <a:r>
              <a:rPr lang="en-US" sz="2800" i="1" dirty="0" smtClean="0"/>
              <a:t>Power and Corruption:</a:t>
            </a:r>
          </a:p>
          <a:p>
            <a:pPr marL="0" indent="0" algn="ctr">
              <a:buNone/>
            </a:pPr>
            <a:r>
              <a:rPr lang="en-US" dirty="0" smtClean="0"/>
              <a:t>“You're </a:t>
            </a:r>
            <a:r>
              <a:rPr lang="en-US" dirty="0"/>
              <a:t>supposed to care about your people</a:t>
            </a:r>
            <a:br>
              <a:rPr lang="en-US" dirty="0"/>
            </a:br>
            <a:r>
              <a:rPr lang="en-US" dirty="0"/>
              <a:t>But you only care about </a:t>
            </a:r>
            <a:r>
              <a:rPr lang="en-US" dirty="0" smtClean="0"/>
              <a:t>yourself”</a:t>
            </a:r>
          </a:p>
          <a:p>
            <a:pPr marL="0" indent="0" algn="ctr">
              <a:buNone/>
            </a:pPr>
            <a:r>
              <a:rPr lang="en-US" sz="1800" dirty="0" smtClean="0"/>
              <a:t>	-D.O.B</a:t>
            </a:r>
            <a:endParaRPr lang="en-US" sz="1800" dirty="0"/>
          </a:p>
        </p:txBody>
      </p:sp>
      <p:sp>
        <p:nvSpPr>
          <p:cNvPr id="4" name="Content Placeholder 3"/>
          <p:cNvSpPr>
            <a:spLocks noGrp="1"/>
          </p:cNvSpPr>
          <p:nvPr>
            <p:ph sz="quarter" idx="14"/>
          </p:nvPr>
        </p:nvSpPr>
        <p:spPr>
          <a:solidFill>
            <a:schemeClr val="bg1"/>
          </a:solidFill>
        </p:spPr>
        <p:txBody>
          <a:bodyPr>
            <a:normAutofit lnSpcReduction="10000"/>
          </a:bodyPr>
          <a:lstStyle/>
          <a:p>
            <a:pPr marL="0" indent="0" algn="ctr">
              <a:buNone/>
            </a:pPr>
            <a:r>
              <a:rPr lang="en-US" dirty="0" smtClean="0"/>
              <a:t>Overruling the weak: </a:t>
            </a:r>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r>
              <a:rPr lang="en-US" dirty="0" smtClean="0"/>
              <a:t>-</a:t>
            </a:r>
            <a:r>
              <a:rPr lang="en-US" sz="1600" dirty="0" smtClean="0"/>
              <a:t>Samantha Holmes</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2514600"/>
            <a:ext cx="1981200" cy="2765066"/>
          </a:xfrm>
          <a:prstGeom prst="rect">
            <a:avLst/>
          </a:prstGeom>
        </p:spPr>
      </p:pic>
    </p:spTree>
    <p:extLst>
      <p:ext uri="{BB962C8B-B14F-4D97-AF65-F5344CB8AC3E}">
        <p14:creationId xmlns:p14="http://schemas.microsoft.com/office/powerpoint/2010/main" val="839125543"/>
      </p:ext>
    </p:extLst>
  </p:cSld>
  <p:clrMapOvr>
    <a:masterClrMapping/>
  </p:clrMapOvr>
  <mc:AlternateContent xmlns:mc="http://schemas.openxmlformats.org/markup-compatibility/2006" xmlns:p14="http://schemas.microsoft.com/office/powerpoint/2010/main">
    <mc:Choice Requires="p14">
      <p:transition spd="slow" p14:dur="2000">
        <p14:shred/>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r>
              <a:rPr lang="en-US" u="sng" dirty="0" smtClean="0"/>
              <a:t>Animal Farm</a:t>
            </a:r>
            <a:br>
              <a:rPr lang="en-US" u="sng" dirty="0" smtClean="0"/>
            </a:br>
            <a:r>
              <a:rPr lang="en-US" sz="2400" dirty="0" smtClean="0"/>
              <a:t>By: George Orwell</a:t>
            </a:r>
            <a:endParaRPr lang="en-US" u="sng" dirty="0"/>
          </a:p>
        </p:txBody>
      </p:sp>
      <p:sp>
        <p:nvSpPr>
          <p:cNvPr id="3" name="Content Placeholder 2"/>
          <p:cNvSpPr>
            <a:spLocks noGrp="1"/>
          </p:cNvSpPr>
          <p:nvPr>
            <p:ph idx="1"/>
          </p:nvPr>
        </p:nvSpPr>
        <p:spPr>
          <a:solidFill>
            <a:schemeClr val="bg1"/>
          </a:solidFill>
        </p:spPr>
        <p:txBody>
          <a:bodyPr/>
          <a:lstStyle/>
          <a:p>
            <a:pPr marL="0" indent="0">
              <a:buNone/>
            </a:pPr>
            <a:r>
              <a:rPr lang="en-US" dirty="0" smtClean="0"/>
              <a:t>	In the hands of some people, power will quickly corrupt people. Exactly like the song </a:t>
            </a:r>
            <a:r>
              <a:rPr lang="en-US" i="1" dirty="0" smtClean="0"/>
              <a:t>Power and Corruption</a:t>
            </a:r>
            <a:r>
              <a:rPr lang="en-US" dirty="0" smtClean="0"/>
              <a:t>, says, a leader is supposed to care for all of their people, but corrupt leaders only care about their wellbeing. This is what happens to Napoleon in animal farm. The picture also shows this, because one person-the leader- is suppressing those under her-the people. Corruption will quickly change the atmosphere of a society. </a:t>
            </a:r>
            <a:endParaRPr lang="en-US" dirty="0"/>
          </a:p>
        </p:txBody>
      </p:sp>
    </p:spTree>
    <p:extLst>
      <p:ext uri="{BB962C8B-B14F-4D97-AF65-F5344CB8AC3E}">
        <p14:creationId xmlns:p14="http://schemas.microsoft.com/office/powerpoint/2010/main" val="56734896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r>
              <a:rPr lang="en-US" sz="4400" u="sng" dirty="0" smtClean="0"/>
              <a:t>The Tragedy of Romeo and Juliet</a:t>
            </a:r>
            <a:r>
              <a:rPr lang="en-US" u="sng" dirty="0" smtClean="0"/>
              <a:t/>
            </a:r>
            <a:br>
              <a:rPr lang="en-US" u="sng" dirty="0" smtClean="0"/>
            </a:br>
            <a:r>
              <a:rPr lang="en-US" sz="2400" dirty="0" smtClean="0"/>
              <a:t>By: William Shakespeare</a:t>
            </a:r>
            <a:endParaRPr lang="en-US" u="sng" dirty="0"/>
          </a:p>
        </p:txBody>
      </p:sp>
      <p:sp>
        <p:nvSpPr>
          <p:cNvPr id="3" name="Content Placeholder 2"/>
          <p:cNvSpPr>
            <a:spLocks noGrp="1"/>
          </p:cNvSpPr>
          <p:nvPr>
            <p:ph idx="1"/>
          </p:nvPr>
        </p:nvSpPr>
        <p:spPr>
          <a:solidFill>
            <a:schemeClr val="bg1"/>
          </a:solidFill>
        </p:spPr>
        <p:txBody>
          <a:bodyPr/>
          <a:lstStyle/>
          <a:p>
            <a:r>
              <a:rPr lang="en-US" dirty="0" smtClean="0"/>
              <a:t>As thousands of stories, pictures, and songs tell us, love can control someone’s life, and it can ultimately lead to death. This is what we are taught in </a:t>
            </a:r>
            <a:r>
              <a:rPr lang="en-US" i="1" dirty="0" smtClean="0"/>
              <a:t>The Tragedy of Romeo and Juliet</a:t>
            </a:r>
            <a:r>
              <a:rPr lang="en-US" dirty="0" smtClean="0"/>
              <a:t>, as Romeo and Juliet do everything that they can in order to stay together. </a:t>
            </a:r>
          </a:p>
          <a:p>
            <a:pPr marL="0" indent="0">
              <a:buNone/>
            </a:pPr>
            <a:endParaRPr lang="en-US" dirty="0" smtClean="0"/>
          </a:p>
          <a:p>
            <a:pPr marL="0" indent="0" algn="ctr">
              <a:buNone/>
            </a:pPr>
            <a:r>
              <a:rPr lang="en-US" dirty="0"/>
              <a:t>“Some consequence yet hanging in the stars… Of a despised life closed in my breast, By some vile forfeit of untimely death” (1. 4. 107-110).</a:t>
            </a:r>
          </a:p>
        </p:txBody>
      </p:sp>
    </p:spTree>
    <p:extLst>
      <p:ext uri="{BB962C8B-B14F-4D97-AF65-F5344CB8AC3E}">
        <p14:creationId xmlns:p14="http://schemas.microsoft.com/office/powerpoint/2010/main" val="2204700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r>
              <a:rPr lang="en-US" sz="4400" u="sng" dirty="0" smtClean="0"/>
              <a:t>The Tragedy of Romeo and Juliet</a:t>
            </a:r>
            <a:r>
              <a:rPr lang="en-US" u="sng" dirty="0" smtClean="0"/>
              <a:t/>
            </a:r>
            <a:br>
              <a:rPr lang="en-US" u="sng" dirty="0" smtClean="0"/>
            </a:br>
            <a:r>
              <a:rPr lang="en-US" sz="2400" dirty="0" smtClean="0"/>
              <a:t>By: William Shakespeare</a:t>
            </a:r>
            <a:endParaRPr lang="en-US" u="sng" dirty="0"/>
          </a:p>
        </p:txBody>
      </p:sp>
      <p:sp>
        <p:nvSpPr>
          <p:cNvPr id="3" name="Content Placeholder 2"/>
          <p:cNvSpPr>
            <a:spLocks noGrp="1"/>
          </p:cNvSpPr>
          <p:nvPr>
            <p:ph sz="quarter" idx="13"/>
          </p:nvPr>
        </p:nvSpPr>
        <p:spPr>
          <a:xfrm>
            <a:off x="762000" y="2039112"/>
            <a:ext cx="3657600" cy="2228088"/>
          </a:xfrm>
          <a:solidFill>
            <a:schemeClr val="bg1"/>
          </a:solidFill>
        </p:spPr>
        <p:txBody>
          <a:bodyPr>
            <a:normAutofit/>
          </a:bodyPr>
          <a:lstStyle/>
          <a:p>
            <a:pPr marL="0" indent="0" algn="ctr">
              <a:buNone/>
            </a:pPr>
            <a:r>
              <a:rPr lang="en-US" sz="3600" i="1" dirty="0"/>
              <a:t>I won’t give up:</a:t>
            </a:r>
          </a:p>
          <a:p>
            <a:pPr marL="0" indent="0" algn="ctr">
              <a:buNone/>
            </a:pPr>
            <a:r>
              <a:rPr lang="en-US" dirty="0" smtClean="0"/>
              <a:t>“’Cause I won’t give up on us, even if the skies get rough”</a:t>
            </a:r>
            <a:endParaRPr lang="en-US" dirty="0"/>
          </a:p>
          <a:p>
            <a:pPr marL="0" indent="0" algn="ctr">
              <a:buNone/>
            </a:pPr>
            <a:r>
              <a:rPr lang="en-US" sz="1800" dirty="0"/>
              <a:t>		-Jason Mraz</a:t>
            </a:r>
          </a:p>
        </p:txBody>
      </p:sp>
      <p:sp>
        <p:nvSpPr>
          <p:cNvPr id="4" name="Content Placeholder 3"/>
          <p:cNvSpPr>
            <a:spLocks noGrp="1"/>
          </p:cNvSpPr>
          <p:nvPr>
            <p:ph sz="quarter" idx="14"/>
          </p:nvPr>
        </p:nvSpPr>
        <p:spPr>
          <a:solidFill>
            <a:schemeClr val="bg1"/>
          </a:solidFill>
        </p:spPr>
        <p:txBody>
          <a:bodyPr>
            <a:normAutofit/>
          </a:bodyPr>
          <a:lstStyle/>
          <a:p>
            <a:pPr marL="0" indent="0" algn="ctr">
              <a:buNone/>
            </a:pPr>
            <a:r>
              <a:rPr lang="en-US" sz="3200" dirty="0" smtClean="0"/>
              <a:t>Hold Onto Love&lt;3</a:t>
            </a:r>
            <a:endParaRPr lang="en-US" sz="3200"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r>
              <a:rPr lang="en-US" dirty="0" smtClean="0"/>
              <a:t>-</a:t>
            </a:r>
            <a:r>
              <a:rPr lang="en-US" sz="1600" dirty="0" smtClean="0"/>
              <a:t>Samantha Holmes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9042" y="2819400"/>
            <a:ext cx="3208934" cy="2133600"/>
          </a:xfrm>
          <a:prstGeom prst="rect">
            <a:avLst/>
          </a:prstGeom>
        </p:spPr>
      </p:pic>
    </p:spTree>
    <p:extLst>
      <p:ext uri="{BB962C8B-B14F-4D97-AF65-F5344CB8AC3E}">
        <p14:creationId xmlns:p14="http://schemas.microsoft.com/office/powerpoint/2010/main" val="4273301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r>
              <a:rPr lang="en-US" sz="4400" u="sng" dirty="0" smtClean="0"/>
              <a:t>The Tragedy of Romeo and Juliet</a:t>
            </a:r>
            <a:r>
              <a:rPr lang="en-US" u="sng" dirty="0" smtClean="0"/>
              <a:t/>
            </a:r>
            <a:br>
              <a:rPr lang="en-US" u="sng" dirty="0" smtClean="0"/>
            </a:br>
            <a:r>
              <a:rPr lang="en-US" sz="2400" dirty="0" smtClean="0"/>
              <a:t>By: William Shakespeare</a:t>
            </a:r>
            <a:endParaRPr lang="en-US" u="sng" dirty="0"/>
          </a:p>
        </p:txBody>
      </p:sp>
      <p:sp>
        <p:nvSpPr>
          <p:cNvPr id="3" name="Content Placeholder 2"/>
          <p:cNvSpPr>
            <a:spLocks noGrp="1"/>
          </p:cNvSpPr>
          <p:nvPr>
            <p:ph idx="1"/>
          </p:nvPr>
        </p:nvSpPr>
        <p:spPr>
          <a:solidFill>
            <a:schemeClr val="bg1"/>
          </a:solidFill>
        </p:spPr>
        <p:txBody>
          <a:bodyPr/>
          <a:lstStyle/>
          <a:p>
            <a:pPr marL="0" indent="0">
              <a:buNone/>
            </a:pPr>
            <a:r>
              <a:rPr lang="en-US" dirty="0" smtClean="0"/>
              <a:t>	As many people, a loved one leaving you can be very hard. This is something that is learned in Romeo and Juliet. Romeo refuses to leave his true love-Juliet, which is represented by the song </a:t>
            </a:r>
            <a:r>
              <a:rPr lang="en-US" i="1" dirty="0" smtClean="0"/>
              <a:t>I wont give up</a:t>
            </a:r>
            <a:r>
              <a:rPr lang="en-US" dirty="0" smtClean="0"/>
              <a:t>, because it describes a person who refuses to give up on their relationship. The picture also resembles this theme because it features Pooh bear clutching a heart, as if it would shatter if he let go. Love is a very powerful emotion and it can, and often times will, change the course of a persons life. </a:t>
            </a:r>
            <a:endParaRPr lang="en-US" dirty="0"/>
          </a:p>
        </p:txBody>
      </p:sp>
    </p:spTree>
    <p:extLst>
      <p:ext uri="{BB962C8B-B14F-4D97-AF65-F5344CB8AC3E}">
        <p14:creationId xmlns:p14="http://schemas.microsoft.com/office/powerpoint/2010/main" val="331367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r>
              <a:rPr lang="en-US" u="sng" dirty="0" smtClean="0"/>
              <a:t>To Kill a Mockingbird</a:t>
            </a:r>
            <a:br>
              <a:rPr lang="en-US" u="sng" dirty="0" smtClean="0"/>
            </a:br>
            <a:r>
              <a:rPr lang="en-US" sz="2400" dirty="0" smtClean="0"/>
              <a:t>By: Harper Lee</a:t>
            </a:r>
            <a:endParaRPr lang="en-US" u="sng" dirty="0"/>
          </a:p>
        </p:txBody>
      </p:sp>
      <p:sp>
        <p:nvSpPr>
          <p:cNvPr id="3" name="Content Placeholder 2"/>
          <p:cNvSpPr>
            <a:spLocks noGrp="1"/>
          </p:cNvSpPr>
          <p:nvPr>
            <p:ph idx="1"/>
          </p:nvPr>
        </p:nvSpPr>
        <p:spPr>
          <a:solidFill>
            <a:schemeClr val="bg1"/>
          </a:solidFill>
        </p:spPr>
        <p:txBody>
          <a:bodyPr/>
          <a:lstStyle/>
          <a:p>
            <a:r>
              <a:rPr lang="en-US" dirty="0"/>
              <a:t>The way people stereotype others create social barriers. One of these barriers is racism, which can cause whole ethnic groups to suffer under societies discriminatory hand. </a:t>
            </a:r>
            <a:r>
              <a:rPr lang="en-US" dirty="0" smtClean="0"/>
              <a:t>In </a:t>
            </a:r>
            <a:r>
              <a:rPr lang="en-US" i="1" dirty="0"/>
              <a:t>To Kill a Mockingbird</a:t>
            </a:r>
            <a:r>
              <a:rPr lang="en-US" dirty="0"/>
              <a:t>, by Harper </a:t>
            </a:r>
            <a:r>
              <a:rPr lang="en-US" dirty="0" smtClean="0"/>
              <a:t>Lee takes a deeper look into this issue.</a:t>
            </a:r>
          </a:p>
          <a:p>
            <a:endParaRPr lang="en-US" dirty="0" smtClean="0"/>
          </a:p>
          <a:p>
            <a:pPr marL="0" indent="0" algn="ctr">
              <a:buNone/>
            </a:pPr>
            <a:r>
              <a:rPr lang="en-US" dirty="0"/>
              <a:t>In the United States, people should not, “believe in persecuting anybody,” because, “Persecution comes from people who are prejudiced” (Lee 245).</a:t>
            </a:r>
          </a:p>
          <a:p>
            <a:endParaRPr lang="en-US" dirty="0"/>
          </a:p>
        </p:txBody>
      </p:sp>
    </p:spTree>
    <p:extLst>
      <p:ext uri="{BB962C8B-B14F-4D97-AF65-F5344CB8AC3E}">
        <p14:creationId xmlns:p14="http://schemas.microsoft.com/office/powerpoint/2010/main" val="914084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r>
              <a:rPr lang="en-US" u="sng" dirty="0" smtClean="0"/>
              <a:t>To Kill a Mockingbird</a:t>
            </a:r>
            <a:br>
              <a:rPr lang="en-US" u="sng" dirty="0" smtClean="0"/>
            </a:br>
            <a:r>
              <a:rPr lang="en-US" sz="2400" dirty="0" smtClean="0"/>
              <a:t>By: Harper Lee</a:t>
            </a:r>
            <a:endParaRPr lang="en-US" u="sng" dirty="0"/>
          </a:p>
        </p:txBody>
      </p:sp>
      <p:sp>
        <p:nvSpPr>
          <p:cNvPr id="3" name="Content Placeholder 2"/>
          <p:cNvSpPr>
            <a:spLocks noGrp="1"/>
          </p:cNvSpPr>
          <p:nvPr>
            <p:ph sz="quarter" idx="13"/>
          </p:nvPr>
        </p:nvSpPr>
        <p:spPr>
          <a:xfrm>
            <a:off x="762000" y="2057400"/>
            <a:ext cx="3657600" cy="2444178"/>
          </a:xfrm>
          <a:solidFill>
            <a:schemeClr val="bg1"/>
          </a:solidFill>
        </p:spPr>
        <p:txBody>
          <a:bodyPr>
            <a:normAutofit/>
          </a:bodyPr>
          <a:lstStyle/>
          <a:p>
            <a:pPr marL="0" indent="0" algn="ctr">
              <a:buNone/>
            </a:pPr>
            <a:r>
              <a:rPr lang="en-US" i="1" dirty="0" smtClean="0"/>
              <a:t>Societies child</a:t>
            </a:r>
          </a:p>
          <a:p>
            <a:pPr marL="0" indent="0" algn="ctr">
              <a:buNone/>
            </a:pPr>
            <a:r>
              <a:rPr lang="en-US" dirty="0" smtClean="0"/>
              <a:t>“Preachers of equality. They say, “believe us”, but why don’t they just let us be?”</a:t>
            </a:r>
          </a:p>
          <a:p>
            <a:pPr marL="0" indent="0" algn="ctr">
              <a:buNone/>
            </a:pPr>
            <a:r>
              <a:rPr lang="en-US" dirty="0" smtClean="0"/>
              <a:t>-Janis Ian</a:t>
            </a:r>
            <a:endParaRPr lang="en-US" dirty="0"/>
          </a:p>
        </p:txBody>
      </p:sp>
      <p:sp>
        <p:nvSpPr>
          <p:cNvPr id="4" name="Content Placeholder 3"/>
          <p:cNvSpPr>
            <a:spLocks noGrp="1"/>
          </p:cNvSpPr>
          <p:nvPr>
            <p:ph sz="quarter" idx="14"/>
          </p:nvPr>
        </p:nvSpPr>
        <p:spPr>
          <a:solidFill>
            <a:schemeClr val="bg1"/>
          </a:solidFill>
        </p:spPr>
        <p:txBody>
          <a:bodyPr>
            <a:normAutofit/>
          </a:bodyPr>
          <a:lstStyle/>
          <a:p>
            <a:pPr marL="0" indent="0" algn="ctr">
              <a:buNone/>
            </a:pPr>
            <a:r>
              <a:rPr lang="en-US" dirty="0" smtClean="0"/>
              <a:t>We’re all really the same:</a:t>
            </a: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r>
              <a:rPr lang="en-US" dirty="0" smtClean="0"/>
              <a:t>-</a:t>
            </a:r>
            <a:r>
              <a:rPr lang="en-US" sz="1600" dirty="0" smtClean="0"/>
              <a:t>Samantha Holmes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3821374"/>
            <a:ext cx="2006194" cy="132253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2988" y="2485200"/>
            <a:ext cx="2009606" cy="1336174"/>
          </a:xfrm>
          <a:prstGeom prst="rect">
            <a:avLst/>
          </a:prstGeom>
        </p:spPr>
      </p:pic>
    </p:spTree>
    <p:extLst>
      <p:ext uri="{BB962C8B-B14F-4D97-AF65-F5344CB8AC3E}">
        <p14:creationId xmlns:p14="http://schemas.microsoft.com/office/powerpoint/2010/main" val="1322346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r>
              <a:rPr lang="en-US" u="sng" dirty="0" smtClean="0"/>
              <a:t>To Kill a Mockingbird</a:t>
            </a:r>
            <a:br>
              <a:rPr lang="en-US" u="sng" dirty="0" smtClean="0"/>
            </a:br>
            <a:r>
              <a:rPr lang="en-US" sz="2400" dirty="0" smtClean="0"/>
              <a:t>By: Harper Lee</a:t>
            </a:r>
            <a:endParaRPr lang="en-US" u="sng" dirty="0"/>
          </a:p>
        </p:txBody>
      </p:sp>
      <p:sp>
        <p:nvSpPr>
          <p:cNvPr id="3" name="Content Placeholder 2"/>
          <p:cNvSpPr>
            <a:spLocks noGrp="1"/>
          </p:cNvSpPr>
          <p:nvPr>
            <p:ph idx="1"/>
          </p:nvPr>
        </p:nvSpPr>
        <p:spPr>
          <a:solidFill>
            <a:schemeClr val="bg1"/>
          </a:solidFill>
        </p:spPr>
        <p:txBody>
          <a:bodyPr/>
          <a:lstStyle/>
          <a:p>
            <a:r>
              <a:rPr lang="en-US" dirty="0" smtClean="0"/>
              <a:t>Racism affects many people all over the world. And as the song, </a:t>
            </a:r>
            <a:r>
              <a:rPr lang="en-US" i="1" dirty="0" smtClean="0"/>
              <a:t>Societies Child</a:t>
            </a:r>
            <a:r>
              <a:rPr lang="en-US" dirty="0" smtClean="0"/>
              <a:t>, tells us, people preach and teach about equality, but then they do not apply that concept to their own daily lives. As the picture shows, we are all really the same on the inside. But, as we learn from </a:t>
            </a:r>
            <a:r>
              <a:rPr lang="en-US" i="1" dirty="0" smtClean="0"/>
              <a:t>To Kill a Mockingbird</a:t>
            </a:r>
            <a:r>
              <a:rPr lang="en-US" dirty="0" smtClean="0"/>
              <a:t>, people still have a hard time accepting that people may look different from one another. This is racism, and this is a problem that needs to be fixed.</a:t>
            </a:r>
            <a:endParaRPr lang="en-US" dirty="0"/>
          </a:p>
        </p:txBody>
      </p:sp>
    </p:spTree>
    <p:extLst>
      <p:ext uri="{BB962C8B-B14F-4D97-AF65-F5344CB8AC3E}">
        <p14:creationId xmlns:p14="http://schemas.microsoft.com/office/powerpoint/2010/main" val="1564462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2">
              <a:lumMod val="75000"/>
            </a:schemeClr>
          </a:solidFill>
        </p:spPr>
        <p:txBody>
          <a:bodyPr/>
          <a:lstStyle/>
          <a:p>
            <a:r>
              <a:rPr lang="en-US" u="sng" dirty="0" smtClean="0"/>
              <a:t>Of Mice and Men</a:t>
            </a:r>
            <a:r>
              <a:rPr lang="en-US" dirty="0" smtClean="0"/>
              <a:t/>
            </a:r>
            <a:br>
              <a:rPr lang="en-US" dirty="0" smtClean="0"/>
            </a:br>
            <a:r>
              <a:rPr lang="en-US" sz="2400" dirty="0" smtClean="0"/>
              <a:t>By: John Steinbeck</a:t>
            </a:r>
            <a:endParaRPr lang="en-US" dirty="0"/>
          </a:p>
        </p:txBody>
      </p:sp>
      <p:sp>
        <p:nvSpPr>
          <p:cNvPr id="5" name="Content Placeholder 4"/>
          <p:cNvSpPr>
            <a:spLocks noGrp="1"/>
          </p:cNvSpPr>
          <p:nvPr>
            <p:ph idx="1"/>
          </p:nvPr>
        </p:nvSpPr>
        <p:spPr>
          <a:solidFill>
            <a:schemeClr val="bg1"/>
          </a:solidFill>
        </p:spPr>
        <p:txBody>
          <a:bodyPr>
            <a:normAutofit lnSpcReduction="10000"/>
          </a:bodyPr>
          <a:lstStyle/>
          <a:p>
            <a:pPr lvl="1"/>
            <a:r>
              <a:rPr lang="en-US" dirty="0" smtClean="0"/>
              <a:t>Many people face isolation due to unrealistic societal pressures. In this story, many characters, including Lennie, Curley’s wife, and Crooks all face isolation</a:t>
            </a:r>
          </a:p>
          <a:p>
            <a:pPr lvl="1"/>
            <a:endParaRPr lang="en-US" dirty="0"/>
          </a:p>
          <a:p>
            <a:pPr marL="329184" lvl="1" indent="0">
              <a:buNone/>
            </a:pPr>
            <a:r>
              <a:rPr lang="en-US" dirty="0" smtClean="0"/>
              <a:t>“The best laid schemes of mice and men often go awry</a:t>
            </a:r>
            <a:r>
              <a:rPr lang="en-US" dirty="0" smtClean="0"/>
              <a:t>”* (Burns)</a:t>
            </a:r>
          </a:p>
          <a:p>
            <a:pPr marL="329184" lvl="1" indent="0">
              <a:buNone/>
            </a:pPr>
            <a:endParaRPr lang="en-US" dirty="0"/>
          </a:p>
          <a:p>
            <a:pPr marL="329184" lvl="1" indent="0">
              <a:buNone/>
            </a:pPr>
            <a:endParaRPr lang="en-US" dirty="0" smtClean="0"/>
          </a:p>
          <a:p>
            <a:pPr marL="329184" lvl="1" indent="0">
              <a:buNone/>
            </a:pPr>
            <a:endParaRPr lang="en-US" dirty="0"/>
          </a:p>
          <a:p>
            <a:pPr marL="329184" lvl="1" indent="0">
              <a:buNone/>
            </a:pPr>
            <a:r>
              <a:rPr lang="en-US" dirty="0" smtClean="0"/>
              <a:t>*this quote is not from </a:t>
            </a:r>
            <a:r>
              <a:rPr lang="en-US" i="1" dirty="0" smtClean="0"/>
              <a:t>Of Mice and Men, but from a poem entitled, To a Mouse</a:t>
            </a:r>
            <a:endParaRPr lang="en-US" dirty="0" smtClean="0"/>
          </a:p>
        </p:txBody>
      </p:sp>
    </p:spTree>
    <p:extLst>
      <p:ext uri="{BB962C8B-B14F-4D97-AF65-F5344CB8AC3E}">
        <p14:creationId xmlns:p14="http://schemas.microsoft.com/office/powerpoint/2010/main" val="763796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8519799"/>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2">
              <a:lumMod val="75000"/>
            </a:schemeClr>
          </a:solidFill>
        </p:spPr>
        <p:txBody>
          <a:bodyPr/>
          <a:lstStyle/>
          <a:p>
            <a:r>
              <a:rPr lang="en-US" u="sng" dirty="0" smtClean="0"/>
              <a:t>Of Mice and Men</a:t>
            </a:r>
            <a:r>
              <a:rPr lang="en-US" dirty="0" smtClean="0"/>
              <a:t/>
            </a:r>
            <a:br>
              <a:rPr lang="en-US" dirty="0" smtClean="0"/>
            </a:br>
            <a:r>
              <a:rPr lang="en-US" sz="2400" dirty="0" smtClean="0"/>
              <a:t>By: John Steinbeck</a:t>
            </a:r>
            <a:endParaRPr lang="en-US" dirty="0"/>
          </a:p>
        </p:txBody>
      </p:sp>
      <p:sp>
        <p:nvSpPr>
          <p:cNvPr id="2" name="Content Placeholder 1"/>
          <p:cNvSpPr>
            <a:spLocks noGrp="1"/>
          </p:cNvSpPr>
          <p:nvPr>
            <p:ph sz="quarter" idx="13"/>
          </p:nvPr>
        </p:nvSpPr>
        <p:spPr>
          <a:xfrm>
            <a:off x="841248" y="2039112"/>
            <a:ext cx="3657600" cy="1694688"/>
          </a:xfrm>
          <a:solidFill>
            <a:schemeClr val="bg1"/>
          </a:solidFill>
        </p:spPr>
        <p:txBody>
          <a:bodyPr/>
          <a:lstStyle/>
          <a:p>
            <a:pPr marL="0" indent="0" algn="ctr">
              <a:buNone/>
            </a:pPr>
            <a:r>
              <a:rPr lang="en-US" sz="3200" i="1" dirty="0" smtClean="0"/>
              <a:t>I’m not your hero:</a:t>
            </a:r>
          </a:p>
          <a:p>
            <a:pPr marL="0" indent="0" algn="ctr">
              <a:buNone/>
            </a:pPr>
            <a:r>
              <a:rPr lang="en-US" sz="2000" dirty="0" smtClean="0"/>
              <a:t>“I was used to standing in the shadow[s]”</a:t>
            </a:r>
          </a:p>
          <a:p>
            <a:pPr marL="0" indent="0">
              <a:buNone/>
            </a:pPr>
            <a:r>
              <a:rPr lang="en-US" i="1" dirty="0"/>
              <a:t>	</a:t>
            </a:r>
            <a:r>
              <a:rPr lang="en-US" i="1" dirty="0" smtClean="0"/>
              <a:t>		</a:t>
            </a:r>
            <a:r>
              <a:rPr lang="en-US" sz="1600" i="1" dirty="0" smtClean="0"/>
              <a:t>-</a:t>
            </a:r>
            <a:r>
              <a:rPr lang="en-US" sz="1600" dirty="0" smtClean="0"/>
              <a:t>Tegan &amp; Sara</a:t>
            </a:r>
            <a:endParaRPr lang="en-US" sz="1600" i="1" dirty="0"/>
          </a:p>
        </p:txBody>
      </p:sp>
      <p:sp>
        <p:nvSpPr>
          <p:cNvPr id="3" name="Content Placeholder 2"/>
          <p:cNvSpPr>
            <a:spLocks noGrp="1"/>
          </p:cNvSpPr>
          <p:nvPr>
            <p:ph sz="quarter" idx="14"/>
          </p:nvPr>
        </p:nvSpPr>
        <p:spPr>
          <a:solidFill>
            <a:schemeClr val="bg1"/>
          </a:solidFill>
        </p:spPr>
        <p:txBody>
          <a:bodyPr>
            <a:normAutofit/>
          </a:bodyPr>
          <a:lstStyle/>
          <a:p>
            <a:pPr marL="0" indent="0" algn="ctr">
              <a:buNone/>
            </a:pPr>
            <a:r>
              <a:rPr lang="en-US" dirty="0" smtClean="0"/>
              <a:t>Isolation of Reality:</a:t>
            </a:r>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smtClean="0"/>
          </a:p>
          <a:p>
            <a:pPr marL="0" indent="0" algn="ctr">
              <a:buNone/>
            </a:pPr>
            <a:r>
              <a:rPr lang="en-US" sz="1600" dirty="0" smtClean="0"/>
              <a:t>-Samantha Holmes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2971800"/>
            <a:ext cx="2938174" cy="1953573"/>
          </a:xfrm>
          <a:prstGeom prst="rect">
            <a:avLst/>
          </a:prstGeom>
        </p:spPr>
      </p:pic>
    </p:spTree>
    <p:extLst>
      <p:ext uri="{BB962C8B-B14F-4D97-AF65-F5344CB8AC3E}">
        <p14:creationId xmlns:p14="http://schemas.microsoft.com/office/powerpoint/2010/main" val="1854101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2">
              <a:lumMod val="75000"/>
            </a:schemeClr>
          </a:solidFill>
        </p:spPr>
        <p:txBody>
          <a:bodyPr/>
          <a:lstStyle/>
          <a:p>
            <a:r>
              <a:rPr lang="en-US" u="sng" dirty="0" smtClean="0"/>
              <a:t>Of Mice and Men</a:t>
            </a:r>
            <a:r>
              <a:rPr lang="en-US" dirty="0" smtClean="0"/>
              <a:t/>
            </a:r>
            <a:br>
              <a:rPr lang="en-US" dirty="0" smtClean="0"/>
            </a:br>
            <a:r>
              <a:rPr lang="en-US" sz="2400" dirty="0" smtClean="0"/>
              <a:t>By: John Steinbeck</a:t>
            </a:r>
            <a:endParaRPr lang="en-US" dirty="0"/>
          </a:p>
        </p:txBody>
      </p:sp>
      <p:sp>
        <p:nvSpPr>
          <p:cNvPr id="2" name="Content Placeholder 1"/>
          <p:cNvSpPr>
            <a:spLocks noGrp="1"/>
          </p:cNvSpPr>
          <p:nvPr>
            <p:ph idx="1"/>
          </p:nvPr>
        </p:nvSpPr>
        <p:spPr>
          <a:xfrm>
            <a:off x="609600" y="2057400"/>
            <a:ext cx="7467600" cy="3951337"/>
          </a:xfrm>
          <a:solidFill>
            <a:schemeClr val="bg1"/>
          </a:solidFill>
        </p:spPr>
        <p:txBody>
          <a:bodyPr/>
          <a:lstStyle/>
          <a:p>
            <a:pPr marL="0" indent="0" algn="ctr">
              <a:buNone/>
            </a:pPr>
            <a:r>
              <a:rPr lang="en-US" sz="3200" i="1" dirty="0" smtClean="0"/>
              <a:t>I’m not your hero:</a:t>
            </a:r>
          </a:p>
          <a:p>
            <a:pPr marL="0" indent="0" algn="ctr">
              <a:buNone/>
            </a:pPr>
            <a:r>
              <a:rPr lang="en-US" sz="2000" dirty="0" smtClean="0"/>
              <a:t>“I was used to standing in the shadow[s]”</a:t>
            </a:r>
          </a:p>
          <a:p>
            <a:pPr marL="0" indent="0">
              <a:buNone/>
            </a:pPr>
            <a:r>
              <a:rPr lang="en-US" i="1" dirty="0"/>
              <a:t>	</a:t>
            </a:r>
            <a:r>
              <a:rPr lang="en-US" i="1" dirty="0" smtClean="0"/>
              <a:t>		</a:t>
            </a:r>
            <a:r>
              <a:rPr lang="en-US" sz="1600" i="1" dirty="0" smtClean="0"/>
              <a:t>-</a:t>
            </a:r>
            <a:r>
              <a:rPr lang="en-US" sz="1600" dirty="0" smtClean="0"/>
              <a:t>Tegan &amp; Sara</a:t>
            </a:r>
            <a:endParaRPr lang="en-US" sz="1600" i="1" dirty="0"/>
          </a:p>
        </p:txBody>
      </p:sp>
      <p:sp>
        <p:nvSpPr>
          <p:cNvPr id="3" name="Content Placeholder 2"/>
          <p:cNvSpPr>
            <a:spLocks noGrp="1"/>
          </p:cNvSpPr>
          <p:nvPr>
            <p:ph sz="quarter" idx="4294967295"/>
          </p:nvPr>
        </p:nvSpPr>
        <p:spPr>
          <a:xfrm>
            <a:off x="609600" y="2057400"/>
            <a:ext cx="8001000" cy="3951288"/>
          </a:xfrm>
          <a:solidFill>
            <a:schemeClr val="bg1"/>
          </a:solidFill>
        </p:spPr>
        <p:txBody>
          <a:bodyPr>
            <a:normAutofit/>
          </a:bodyPr>
          <a:lstStyle/>
          <a:p>
            <a:pPr marL="0" indent="0">
              <a:buNone/>
            </a:pPr>
            <a:r>
              <a:rPr lang="en-US" dirty="0" smtClean="0"/>
              <a:t>	This story focuses on the reality of isolation, and how much it can affect people in their everyday life. The photo, taken by Samantha Holmes, shows a boy who suffers from social isolation. This relates to </a:t>
            </a:r>
            <a:r>
              <a:rPr lang="en-US" i="1" dirty="0" smtClean="0"/>
              <a:t>Of Mice and Men</a:t>
            </a:r>
            <a:r>
              <a:rPr lang="en-US" dirty="0" smtClean="0"/>
              <a:t>, because this girl faces life the same way that Curley’s wife did in the book. Similarly, the lyrics relate to the same theme, because they explain how a person was so used to being ignored, and not being acknowledged, that it became their norm. Isolation is a serious problem that many people suffer from.</a:t>
            </a: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smtClean="0"/>
          </a:p>
        </p:txBody>
      </p:sp>
    </p:spTree>
    <p:extLst>
      <p:ext uri="{BB962C8B-B14F-4D97-AF65-F5344CB8AC3E}">
        <p14:creationId xmlns:p14="http://schemas.microsoft.com/office/powerpoint/2010/main" val="1423490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2">
              <a:lumMod val="75000"/>
            </a:schemeClr>
          </a:solidFill>
        </p:spPr>
        <p:txBody>
          <a:bodyPr/>
          <a:lstStyle/>
          <a:p>
            <a:r>
              <a:rPr lang="en-US" u="sng" dirty="0" smtClean="0"/>
              <a:t>Scarlet Ibis</a:t>
            </a:r>
            <a:br>
              <a:rPr lang="en-US" u="sng" dirty="0" smtClean="0"/>
            </a:br>
            <a:r>
              <a:rPr lang="en-US" sz="2400" dirty="0" smtClean="0"/>
              <a:t>By: James Hurst</a:t>
            </a:r>
            <a:endParaRPr lang="en-US" dirty="0"/>
          </a:p>
        </p:txBody>
      </p:sp>
      <p:sp>
        <p:nvSpPr>
          <p:cNvPr id="2" name="Content Placeholder 1"/>
          <p:cNvSpPr>
            <a:spLocks noGrp="1"/>
          </p:cNvSpPr>
          <p:nvPr>
            <p:ph idx="1"/>
          </p:nvPr>
        </p:nvSpPr>
        <p:spPr>
          <a:xfrm>
            <a:off x="609600" y="2057400"/>
            <a:ext cx="7467600" cy="3951337"/>
          </a:xfrm>
          <a:solidFill>
            <a:schemeClr val="bg1"/>
          </a:solidFill>
        </p:spPr>
        <p:txBody>
          <a:bodyPr/>
          <a:lstStyle/>
          <a:p>
            <a:pPr marL="0" indent="0" algn="ctr">
              <a:buNone/>
            </a:pPr>
            <a:r>
              <a:rPr lang="en-US" sz="3200" i="1" dirty="0" smtClean="0"/>
              <a:t>I’m not your hero:</a:t>
            </a:r>
          </a:p>
          <a:p>
            <a:pPr marL="0" indent="0" algn="ctr">
              <a:buNone/>
            </a:pPr>
            <a:r>
              <a:rPr lang="en-US" sz="2000" dirty="0" smtClean="0"/>
              <a:t>“I was used to standing in the shadow[s]”</a:t>
            </a:r>
          </a:p>
          <a:p>
            <a:pPr marL="0" indent="0">
              <a:buNone/>
            </a:pPr>
            <a:r>
              <a:rPr lang="en-US" i="1" dirty="0"/>
              <a:t>	</a:t>
            </a:r>
            <a:r>
              <a:rPr lang="en-US" i="1" dirty="0" smtClean="0"/>
              <a:t>		</a:t>
            </a:r>
            <a:r>
              <a:rPr lang="en-US" sz="1600" i="1" dirty="0" smtClean="0"/>
              <a:t>-</a:t>
            </a:r>
            <a:r>
              <a:rPr lang="en-US" sz="1600" dirty="0" smtClean="0"/>
              <a:t>Tegan &amp; Sara</a:t>
            </a:r>
            <a:endParaRPr lang="en-US" sz="1600" i="1" dirty="0"/>
          </a:p>
        </p:txBody>
      </p:sp>
      <p:sp>
        <p:nvSpPr>
          <p:cNvPr id="3" name="Content Placeholder 2"/>
          <p:cNvSpPr>
            <a:spLocks noGrp="1"/>
          </p:cNvSpPr>
          <p:nvPr>
            <p:ph sz="quarter" idx="4294967295"/>
          </p:nvPr>
        </p:nvSpPr>
        <p:spPr>
          <a:xfrm>
            <a:off x="609600" y="2057400"/>
            <a:ext cx="8001000" cy="3951288"/>
          </a:xfrm>
          <a:solidFill>
            <a:schemeClr val="bg1"/>
          </a:solidFill>
        </p:spPr>
        <p:txBody>
          <a:bodyPr>
            <a:normAutofit/>
          </a:bodyPr>
          <a:lstStyle/>
          <a:p>
            <a:r>
              <a:rPr lang="en-US" dirty="0" smtClean="0"/>
              <a:t>Throughout life, it is always important to help others, whenever possible. In this eventful story, the narrator acts as a role model, and always extends a helping hand to his dying brother, Doodle. </a:t>
            </a:r>
          </a:p>
          <a:p>
            <a:pPr marL="0" indent="0">
              <a:buNone/>
            </a:pPr>
            <a:endParaRPr lang="en-US" dirty="0" smtClean="0"/>
          </a:p>
          <a:p>
            <a:pPr marL="0" indent="0" algn="ctr">
              <a:buNone/>
            </a:pPr>
            <a:r>
              <a:rPr lang="en-US" dirty="0" smtClean="0"/>
              <a:t>“All you have to do is try” (Hurst 338)</a:t>
            </a: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smtClean="0"/>
          </a:p>
        </p:txBody>
      </p:sp>
    </p:spTree>
    <p:extLst>
      <p:ext uri="{BB962C8B-B14F-4D97-AF65-F5344CB8AC3E}">
        <p14:creationId xmlns:p14="http://schemas.microsoft.com/office/powerpoint/2010/main" val="3096491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r>
              <a:rPr lang="en-US" u="sng" dirty="0" smtClean="0"/>
              <a:t>Scarlet Ibis</a:t>
            </a:r>
            <a:br>
              <a:rPr lang="en-US" u="sng" dirty="0" smtClean="0"/>
            </a:br>
            <a:r>
              <a:rPr lang="en-US" sz="2400" dirty="0" smtClean="0"/>
              <a:t>By: James Hurst</a:t>
            </a:r>
            <a:endParaRPr lang="en-US" u="sng" dirty="0"/>
          </a:p>
        </p:txBody>
      </p:sp>
      <p:sp>
        <p:nvSpPr>
          <p:cNvPr id="3" name="Content Placeholder 2"/>
          <p:cNvSpPr>
            <a:spLocks noGrp="1"/>
          </p:cNvSpPr>
          <p:nvPr>
            <p:ph sz="quarter" idx="13"/>
          </p:nvPr>
        </p:nvSpPr>
        <p:spPr>
          <a:xfrm>
            <a:off x="841248" y="2039112"/>
            <a:ext cx="3657600" cy="1770888"/>
          </a:xfrm>
          <a:solidFill>
            <a:schemeClr val="bg1"/>
          </a:solidFill>
        </p:spPr>
        <p:txBody>
          <a:bodyPr>
            <a:normAutofit fontScale="77500" lnSpcReduction="20000"/>
          </a:bodyPr>
          <a:lstStyle/>
          <a:p>
            <a:pPr marL="0" indent="0" algn="ctr">
              <a:buNone/>
            </a:pPr>
            <a:r>
              <a:rPr lang="en-US" sz="3600" i="1" dirty="0"/>
              <a:t>Lean on Me</a:t>
            </a:r>
          </a:p>
          <a:p>
            <a:pPr marL="0" indent="0" algn="ctr">
              <a:buNone/>
            </a:pPr>
            <a:r>
              <a:rPr lang="en-US" sz="2800" dirty="0"/>
              <a:t>“Lean on me, when your not strong, and I’ll be your friend, I’ll help you carry on”</a:t>
            </a:r>
          </a:p>
          <a:p>
            <a:pPr marL="0" indent="0" algn="ctr">
              <a:buNone/>
            </a:pPr>
            <a:r>
              <a:rPr lang="en-US" sz="1600" dirty="0"/>
              <a:t>	</a:t>
            </a:r>
            <a:r>
              <a:rPr lang="en-US" sz="2100" dirty="0"/>
              <a:t>-Bill Withers</a:t>
            </a:r>
            <a:endParaRPr lang="en-US" sz="3100" dirty="0"/>
          </a:p>
          <a:p>
            <a:pPr marL="0" indent="0" algn="ctr">
              <a:buNone/>
            </a:pPr>
            <a:endParaRPr lang="en-US" sz="1600" dirty="0"/>
          </a:p>
        </p:txBody>
      </p:sp>
      <p:sp>
        <p:nvSpPr>
          <p:cNvPr id="4" name="Content Placeholder 3"/>
          <p:cNvSpPr>
            <a:spLocks noGrp="1"/>
          </p:cNvSpPr>
          <p:nvPr>
            <p:ph sz="quarter" idx="14"/>
          </p:nvPr>
        </p:nvSpPr>
        <p:spPr>
          <a:solidFill>
            <a:schemeClr val="bg1"/>
          </a:solidFill>
        </p:spPr>
        <p:txBody>
          <a:bodyPr>
            <a:normAutofit/>
          </a:bodyPr>
          <a:lstStyle/>
          <a:p>
            <a:pPr marL="0" indent="0" algn="ctr">
              <a:buNone/>
            </a:pPr>
            <a:r>
              <a:rPr lang="en-US" dirty="0" smtClean="0"/>
              <a:t>Helping Hands</a:t>
            </a:r>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r>
              <a:rPr lang="en-US" sz="1600" dirty="0" smtClean="0"/>
              <a:t>-Samantha Holmes</a:t>
            </a:r>
            <a:endParaRPr lang="en-US" sz="16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2514600"/>
            <a:ext cx="2308693" cy="3042463"/>
          </a:xfrm>
          <a:prstGeom prst="rect">
            <a:avLst/>
          </a:prstGeom>
        </p:spPr>
      </p:pic>
    </p:spTree>
    <p:extLst>
      <p:ext uri="{BB962C8B-B14F-4D97-AF65-F5344CB8AC3E}">
        <p14:creationId xmlns:p14="http://schemas.microsoft.com/office/powerpoint/2010/main" val="1478061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2">
              <a:lumMod val="75000"/>
            </a:schemeClr>
          </a:solidFill>
        </p:spPr>
        <p:txBody>
          <a:bodyPr/>
          <a:lstStyle/>
          <a:p>
            <a:r>
              <a:rPr lang="en-US" u="sng" dirty="0" smtClean="0"/>
              <a:t>Scarlet Ibis</a:t>
            </a:r>
            <a:br>
              <a:rPr lang="en-US" u="sng" dirty="0" smtClean="0"/>
            </a:br>
            <a:r>
              <a:rPr lang="en-US" sz="2400" dirty="0" smtClean="0"/>
              <a:t>By: James Hurst</a:t>
            </a:r>
            <a:endParaRPr lang="en-US" dirty="0"/>
          </a:p>
        </p:txBody>
      </p:sp>
      <p:sp>
        <p:nvSpPr>
          <p:cNvPr id="2" name="Content Placeholder 1"/>
          <p:cNvSpPr>
            <a:spLocks noGrp="1"/>
          </p:cNvSpPr>
          <p:nvPr>
            <p:ph idx="1"/>
          </p:nvPr>
        </p:nvSpPr>
        <p:spPr>
          <a:xfrm>
            <a:off x="609600" y="2057400"/>
            <a:ext cx="7467600" cy="3951337"/>
          </a:xfrm>
          <a:solidFill>
            <a:schemeClr val="bg1"/>
          </a:solidFill>
        </p:spPr>
        <p:txBody>
          <a:bodyPr/>
          <a:lstStyle/>
          <a:p>
            <a:pPr marL="0" indent="0" algn="ctr">
              <a:buNone/>
            </a:pPr>
            <a:r>
              <a:rPr lang="en-US" sz="3200" i="1" dirty="0" smtClean="0"/>
              <a:t>I’m not your hero:</a:t>
            </a:r>
          </a:p>
          <a:p>
            <a:pPr marL="0" indent="0" algn="ctr">
              <a:buNone/>
            </a:pPr>
            <a:r>
              <a:rPr lang="en-US" sz="2000" dirty="0" smtClean="0"/>
              <a:t>“I was used to standing in the shadow[s]”</a:t>
            </a:r>
          </a:p>
          <a:p>
            <a:pPr marL="0" indent="0">
              <a:buNone/>
            </a:pPr>
            <a:r>
              <a:rPr lang="en-US" i="1" dirty="0"/>
              <a:t>	</a:t>
            </a:r>
            <a:r>
              <a:rPr lang="en-US" i="1" dirty="0" smtClean="0"/>
              <a:t>		</a:t>
            </a:r>
            <a:r>
              <a:rPr lang="en-US" sz="1600" i="1" dirty="0" smtClean="0"/>
              <a:t>-</a:t>
            </a:r>
            <a:r>
              <a:rPr lang="en-US" sz="1600" dirty="0" smtClean="0"/>
              <a:t>Tegan &amp; Sara</a:t>
            </a:r>
            <a:endParaRPr lang="en-US" sz="1600" i="1" dirty="0"/>
          </a:p>
        </p:txBody>
      </p:sp>
      <p:sp>
        <p:nvSpPr>
          <p:cNvPr id="3" name="Content Placeholder 2"/>
          <p:cNvSpPr>
            <a:spLocks noGrp="1"/>
          </p:cNvSpPr>
          <p:nvPr>
            <p:ph sz="quarter" idx="4294967295"/>
          </p:nvPr>
        </p:nvSpPr>
        <p:spPr>
          <a:xfrm>
            <a:off x="609600" y="2057400"/>
            <a:ext cx="8001000" cy="3951288"/>
          </a:xfrm>
          <a:solidFill>
            <a:schemeClr val="bg1"/>
          </a:solidFill>
        </p:spPr>
        <p:txBody>
          <a:bodyPr>
            <a:normAutofit/>
          </a:bodyPr>
          <a:lstStyle/>
          <a:p>
            <a:pPr marL="0" indent="0">
              <a:buNone/>
            </a:pPr>
            <a:r>
              <a:rPr lang="en-US" dirty="0"/>
              <a:t>	</a:t>
            </a:r>
            <a:r>
              <a:rPr lang="en-US" dirty="0" smtClean="0"/>
              <a:t>Even if you do not know what is going on in a person life, it is important to give them help- whenever possible. This is what the song, picture, and </a:t>
            </a:r>
            <a:r>
              <a:rPr lang="en-US" i="1" dirty="0" smtClean="0"/>
              <a:t>Scarlet Ibis</a:t>
            </a:r>
            <a:r>
              <a:rPr lang="en-US" dirty="0" smtClean="0"/>
              <a:t>, all tell us. </a:t>
            </a:r>
            <a:r>
              <a:rPr lang="en-US" i="1" dirty="0" smtClean="0"/>
              <a:t>Lean on me</a:t>
            </a:r>
            <a:r>
              <a:rPr lang="en-US" dirty="0" smtClean="0"/>
              <a:t> portrays the fact hat there are people out there who will always be willing to help, and </a:t>
            </a:r>
            <a:r>
              <a:rPr lang="en-US" i="1" dirty="0" smtClean="0"/>
              <a:t>The Scarlet Ibis</a:t>
            </a:r>
            <a:r>
              <a:rPr lang="en-US" dirty="0"/>
              <a:t> </a:t>
            </a:r>
            <a:r>
              <a:rPr lang="en-US" dirty="0" smtClean="0"/>
              <a:t>also portrays this, but through the story of two brother instead. The picture ties this all together, as one person is helping another up, and is helping  them out of hard times. A helping hand is always important. </a:t>
            </a:r>
            <a:endParaRPr lang="en-US" dirty="0"/>
          </a:p>
          <a:p>
            <a:pPr marL="0" indent="0" algn="ctr">
              <a:buNone/>
            </a:pPr>
            <a:endParaRPr lang="en-US" dirty="0" smtClean="0"/>
          </a:p>
          <a:p>
            <a:pPr marL="0" indent="0" algn="ctr">
              <a:buNone/>
            </a:pPr>
            <a:endParaRPr lang="en-US" dirty="0" smtClean="0"/>
          </a:p>
        </p:txBody>
      </p:sp>
    </p:spTree>
    <p:extLst>
      <p:ext uri="{BB962C8B-B14F-4D97-AF65-F5344CB8AC3E}">
        <p14:creationId xmlns:p14="http://schemas.microsoft.com/office/powerpoint/2010/main" val="5353874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2">
              <a:lumMod val="75000"/>
            </a:schemeClr>
          </a:solidFill>
        </p:spPr>
        <p:txBody>
          <a:bodyPr/>
          <a:lstStyle/>
          <a:p>
            <a:r>
              <a:rPr lang="en-US" u="sng" dirty="0" smtClean="0"/>
              <a:t>Harrison Bergeron</a:t>
            </a:r>
            <a:br>
              <a:rPr lang="en-US" u="sng" dirty="0" smtClean="0"/>
            </a:br>
            <a:r>
              <a:rPr lang="en-US" sz="2400" dirty="0" smtClean="0"/>
              <a:t>By: Kurt Vonnegut Jr</a:t>
            </a:r>
            <a:r>
              <a:rPr lang="en-US" dirty="0" smtClean="0"/>
              <a:t>.</a:t>
            </a:r>
            <a:endParaRPr lang="en-US" dirty="0"/>
          </a:p>
        </p:txBody>
      </p:sp>
      <p:sp>
        <p:nvSpPr>
          <p:cNvPr id="2" name="Content Placeholder 1"/>
          <p:cNvSpPr>
            <a:spLocks noGrp="1"/>
          </p:cNvSpPr>
          <p:nvPr>
            <p:ph idx="1"/>
          </p:nvPr>
        </p:nvSpPr>
        <p:spPr>
          <a:xfrm>
            <a:off x="609600" y="2057400"/>
            <a:ext cx="7467600" cy="3951337"/>
          </a:xfrm>
          <a:solidFill>
            <a:schemeClr val="bg1"/>
          </a:solidFill>
        </p:spPr>
        <p:txBody>
          <a:bodyPr/>
          <a:lstStyle/>
          <a:p>
            <a:pPr marL="0" indent="0" algn="ctr">
              <a:buNone/>
            </a:pPr>
            <a:r>
              <a:rPr lang="en-US" sz="3200" i="1" dirty="0" smtClean="0"/>
              <a:t>I’m not your hero:</a:t>
            </a:r>
          </a:p>
          <a:p>
            <a:pPr marL="0" indent="0" algn="ctr">
              <a:buNone/>
            </a:pPr>
            <a:r>
              <a:rPr lang="en-US" sz="2000" dirty="0" smtClean="0"/>
              <a:t>“I was used to standing in the shadow[s]”</a:t>
            </a:r>
          </a:p>
          <a:p>
            <a:pPr marL="0" indent="0">
              <a:buNone/>
            </a:pPr>
            <a:r>
              <a:rPr lang="en-US" i="1" dirty="0"/>
              <a:t>	</a:t>
            </a:r>
            <a:r>
              <a:rPr lang="en-US" i="1" dirty="0" smtClean="0"/>
              <a:t>		</a:t>
            </a:r>
            <a:r>
              <a:rPr lang="en-US" sz="1600" i="1" dirty="0" smtClean="0"/>
              <a:t>-</a:t>
            </a:r>
            <a:r>
              <a:rPr lang="en-US" sz="1600" dirty="0" smtClean="0"/>
              <a:t>Tegan &amp; Sara</a:t>
            </a:r>
            <a:endParaRPr lang="en-US" sz="1600" i="1" dirty="0"/>
          </a:p>
        </p:txBody>
      </p:sp>
      <p:sp>
        <p:nvSpPr>
          <p:cNvPr id="3" name="Content Placeholder 2"/>
          <p:cNvSpPr>
            <a:spLocks noGrp="1"/>
          </p:cNvSpPr>
          <p:nvPr>
            <p:ph sz="quarter" idx="4294967295"/>
          </p:nvPr>
        </p:nvSpPr>
        <p:spPr>
          <a:xfrm>
            <a:off x="609600" y="2057400"/>
            <a:ext cx="8001000" cy="3951288"/>
          </a:xfrm>
          <a:solidFill>
            <a:schemeClr val="bg1"/>
          </a:solidFill>
        </p:spPr>
        <p:txBody>
          <a:bodyPr>
            <a:normAutofit/>
          </a:bodyPr>
          <a:lstStyle/>
          <a:p>
            <a:r>
              <a:rPr lang="en-US" dirty="0" smtClean="0"/>
              <a:t>In modern society, outsiders constantly face assimilation in order to fit into the “status quo”. In, </a:t>
            </a:r>
            <a:r>
              <a:rPr lang="en-US" i="1" dirty="0" smtClean="0"/>
              <a:t>Harrison Bergeron</a:t>
            </a:r>
            <a:r>
              <a:rPr lang="en-US" dirty="0" smtClean="0"/>
              <a:t>, by Kurt Vonnegut Jr. anyone who is smart, better looking, or strong, must live with ridiculous “handicaps” in order to make everyone seem “equal”.</a:t>
            </a:r>
          </a:p>
          <a:p>
            <a:endParaRPr lang="en-US" dirty="0" smtClean="0"/>
          </a:p>
          <a:p>
            <a:pPr marL="0" indent="0" algn="ctr">
              <a:buNone/>
            </a:pPr>
            <a:r>
              <a:rPr lang="en-US" dirty="0" smtClean="0"/>
              <a:t>“don’t care if we’re not equal” (Vonnegut 1)</a:t>
            </a:r>
          </a:p>
        </p:txBody>
      </p:sp>
    </p:spTree>
    <p:extLst>
      <p:ext uri="{BB962C8B-B14F-4D97-AF65-F5344CB8AC3E}">
        <p14:creationId xmlns:p14="http://schemas.microsoft.com/office/powerpoint/2010/main" val="480736980"/>
      </p:ext>
    </p:extLst>
  </p:cSld>
  <p:clrMapOvr>
    <a:masterClrMapping/>
  </p:clrMapOvr>
  <mc:AlternateContent xmlns:mc="http://schemas.openxmlformats.org/markup-compatibility/2006" xmlns:p14="http://schemas.microsoft.com/office/powerpoint/2010/main">
    <mc:Choice Requires="p14">
      <p:transition spd="slow" p14:dur="3900">
        <p14:glitte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2">
              <a:lumMod val="75000"/>
            </a:schemeClr>
          </a:solidFill>
        </p:spPr>
        <p:txBody>
          <a:bodyPr/>
          <a:lstStyle/>
          <a:p>
            <a:r>
              <a:rPr lang="en-US" u="sng" dirty="0" smtClean="0"/>
              <a:t>Harrison Bergeron</a:t>
            </a:r>
            <a:br>
              <a:rPr lang="en-US" u="sng" dirty="0" smtClean="0"/>
            </a:br>
            <a:r>
              <a:rPr lang="en-US" sz="2400" dirty="0" smtClean="0"/>
              <a:t>By: Kurt Vonnegut Jr</a:t>
            </a:r>
            <a:r>
              <a:rPr lang="en-US" dirty="0" smtClean="0"/>
              <a:t>.</a:t>
            </a:r>
            <a:endParaRPr lang="en-US" dirty="0"/>
          </a:p>
        </p:txBody>
      </p:sp>
      <p:sp>
        <p:nvSpPr>
          <p:cNvPr id="2" name="Content Placeholder 1"/>
          <p:cNvSpPr>
            <a:spLocks noGrp="1"/>
          </p:cNvSpPr>
          <p:nvPr>
            <p:ph sz="quarter" idx="13"/>
          </p:nvPr>
        </p:nvSpPr>
        <p:spPr>
          <a:xfrm>
            <a:off x="841248" y="2039112"/>
            <a:ext cx="3657600" cy="2228088"/>
          </a:xfrm>
          <a:solidFill>
            <a:schemeClr val="bg1"/>
          </a:solidFill>
        </p:spPr>
        <p:txBody>
          <a:bodyPr>
            <a:normAutofit/>
          </a:bodyPr>
          <a:lstStyle/>
          <a:p>
            <a:pPr marL="0" indent="0" algn="ctr">
              <a:buNone/>
            </a:pPr>
            <a:r>
              <a:rPr lang="en-US" sz="2800" i="1" dirty="0" smtClean="0"/>
              <a:t>I am Free</a:t>
            </a:r>
          </a:p>
          <a:p>
            <a:pPr marL="0" indent="0" algn="ctr">
              <a:buNone/>
            </a:pPr>
            <a:r>
              <a:rPr lang="en-US" sz="2000" dirty="0" smtClean="0"/>
              <a:t>“Through </a:t>
            </a:r>
            <a:r>
              <a:rPr lang="en-US" sz="2000" dirty="0"/>
              <a:t>You, the </a:t>
            </a:r>
            <a:r>
              <a:rPr lang="en-US" sz="2000" dirty="0" smtClean="0"/>
              <a:t>darkness flees. Through </a:t>
            </a:r>
            <a:r>
              <a:rPr lang="en-US" sz="2000" dirty="0"/>
              <a:t>You, my heart </a:t>
            </a:r>
            <a:r>
              <a:rPr lang="en-US" sz="2000" dirty="0" smtClean="0"/>
              <a:t>screams”</a:t>
            </a:r>
          </a:p>
          <a:p>
            <a:pPr marL="0" indent="0" algn="ctr">
              <a:buNone/>
            </a:pPr>
            <a:r>
              <a:rPr lang="en-US" sz="2000" dirty="0"/>
              <a:t>	</a:t>
            </a:r>
            <a:r>
              <a:rPr lang="en-US" sz="2000" dirty="0" smtClean="0"/>
              <a:t>-</a:t>
            </a:r>
            <a:r>
              <a:rPr lang="en-US" sz="2000" dirty="0"/>
              <a:t>Peter </a:t>
            </a:r>
            <a:r>
              <a:rPr lang="en-US" sz="2000" dirty="0" smtClean="0"/>
              <a:t>Furler and Jonathan </a:t>
            </a:r>
            <a:r>
              <a:rPr lang="en-US" sz="2000" dirty="0"/>
              <a:t>Christian Egan.</a:t>
            </a:r>
          </a:p>
        </p:txBody>
      </p:sp>
      <p:sp>
        <p:nvSpPr>
          <p:cNvPr id="3" name="Content Placeholder 2"/>
          <p:cNvSpPr>
            <a:spLocks noGrp="1"/>
          </p:cNvSpPr>
          <p:nvPr>
            <p:ph sz="quarter" idx="14"/>
          </p:nvPr>
        </p:nvSpPr>
        <p:spPr>
          <a:solidFill>
            <a:schemeClr val="bg1"/>
          </a:solidFill>
        </p:spPr>
        <p:txBody>
          <a:bodyPr>
            <a:normAutofit/>
          </a:bodyPr>
          <a:lstStyle/>
          <a:p>
            <a:pPr marL="0" indent="0" algn="ctr">
              <a:buNone/>
            </a:pPr>
            <a:r>
              <a:rPr lang="en-US" dirty="0" smtClean="0"/>
              <a:t>Don’t want to fit in</a:t>
            </a:r>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r>
              <a:rPr lang="en-US" sz="1600" dirty="0" smtClean="0"/>
              <a:t>-Samantha Holmes</a:t>
            </a:r>
          </a:p>
        </p:txBody>
      </p:sp>
      <p:pic>
        <p:nvPicPr>
          <p:cNvPr id="5" name="Picture 4"/>
          <p:cNvPicPr>
            <a:picLocks noChangeAspect="1"/>
          </p:cNvPicPr>
          <p:nvPr/>
        </p:nvPicPr>
        <p:blipFill>
          <a:blip r:embed="rId2"/>
          <a:stretch>
            <a:fillRect/>
          </a:stretch>
        </p:blipFill>
        <p:spPr>
          <a:xfrm>
            <a:off x="4826940" y="3250866"/>
            <a:ext cx="3294024" cy="1040218"/>
          </a:xfrm>
          <a:prstGeom prst="rect">
            <a:avLst/>
          </a:prstGeom>
        </p:spPr>
      </p:pic>
    </p:spTree>
    <p:extLst>
      <p:ext uri="{BB962C8B-B14F-4D97-AF65-F5344CB8AC3E}">
        <p14:creationId xmlns:p14="http://schemas.microsoft.com/office/powerpoint/2010/main" val="2339136175"/>
      </p:ext>
    </p:extLst>
  </p:cSld>
  <p:clrMapOvr>
    <a:masterClrMapping/>
  </p:clrMapOvr>
  <mc:AlternateContent xmlns:mc="http://schemas.openxmlformats.org/markup-compatibility/2006" xmlns:p14="http://schemas.microsoft.com/office/powerpoint/2010/main">
    <mc:Choice Requires="p14">
      <p:transition spd="slow" p14:dur="3900">
        <p14:glitte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TC101790492[[fn=Sketchbook]]</Template>
  <TotalTime>2548</TotalTime>
  <Words>815</Words>
  <Application>Microsoft Office PowerPoint</Application>
  <PresentationFormat>On-screen Show (4:3)</PresentationFormat>
  <Paragraphs>138</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Bradley Hand ITC TT-Bold</vt:lpstr>
      <vt:lpstr>Calibri</vt:lpstr>
      <vt:lpstr>Cambria</vt:lpstr>
      <vt:lpstr>Rage Italic</vt:lpstr>
      <vt:lpstr>Sketchbook</vt:lpstr>
      <vt:lpstr>Connections </vt:lpstr>
      <vt:lpstr>Of Mice and Men By: John Steinbeck</vt:lpstr>
      <vt:lpstr>Of Mice and Men By: John Steinbeck</vt:lpstr>
      <vt:lpstr>Of Mice and Men By: John Steinbeck</vt:lpstr>
      <vt:lpstr>Scarlet Ibis By: James Hurst</vt:lpstr>
      <vt:lpstr>Scarlet Ibis By: James Hurst</vt:lpstr>
      <vt:lpstr>Scarlet Ibis By: James Hurst</vt:lpstr>
      <vt:lpstr>Harrison Bergeron By: Kurt Vonnegut Jr.</vt:lpstr>
      <vt:lpstr>Harrison Bergeron By: Kurt Vonnegut Jr.</vt:lpstr>
      <vt:lpstr>Harrison Bergeron By: Kurt Vonnegut Jr.</vt:lpstr>
      <vt:lpstr>Animal Farm By: George Orwell</vt:lpstr>
      <vt:lpstr>Animal Farm By: George Orwell</vt:lpstr>
      <vt:lpstr>Animal Farm By: George Orwell</vt:lpstr>
      <vt:lpstr>The Tragedy of Romeo and Juliet By: William Shakespeare</vt:lpstr>
      <vt:lpstr>The Tragedy of Romeo and Juliet By: William Shakespeare</vt:lpstr>
      <vt:lpstr>The Tragedy of Romeo and Juliet By: William Shakespeare</vt:lpstr>
      <vt:lpstr>To Kill a Mockingbird By: Harper Lee</vt:lpstr>
      <vt:lpstr>To Kill a Mockingbird By: Harper Lee</vt:lpstr>
      <vt:lpstr>To Kill a Mockingbird By: Harper Lee</vt:lpstr>
      <vt:lpstr>PowerPoint Presentation</vt:lpstr>
    </vt:vector>
  </TitlesOfParts>
  <Company>Snoqualmie Valley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Connections</dc:title>
  <dc:creator>Holmes, Samantha K</dc:creator>
  <cp:lastModifiedBy>default</cp:lastModifiedBy>
  <cp:revision>43</cp:revision>
  <dcterms:created xsi:type="dcterms:W3CDTF">2014-06-10T20:21:15Z</dcterms:created>
  <dcterms:modified xsi:type="dcterms:W3CDTF">2014-06-13T15:46:28Z</dcterms:modified>
</cp:coreProperties>
</file>